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50" d="100"/>
          <a:sy n="50" d="100"/>
        </p:scale>
        <p:origin x="72" y="9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B402A1-8286-4983-8BCB-1C9B824AB4B6}"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8F168-558B-4047-8A88-64EF108817C6}" type="slidenum">
              <a:rPr lang="en-US" smtClean="0"/>
              <a:t>‹#›</a:t>
            </a:fld>
            <a:endParaRPr lang="en-US"/>
          </a:p>
        </p:txBody>
      </p:sp>
    </p:spTree>
    <p:extLst>
      <p:ext uri="{BB962C8B-B14F-4D97-AF65-F5344CB8AC3E}">
        <p14:creationId xmlns:p14="http://schemas.microsoft.com/office/powerpoint/2010/main" val="38327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402A1-8286-4983-8BCB-1C9B824AB4B6}"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8F168-558B-4047-8A88-64EF108817C6}" type="slidenum">
              <a:rPr lang="en-US" smtClean="0"/>
              <a:t>‹#›</a:t>
            </a:fld>
            <a:endParaRPr lang="en-US"/>
          </a:p>
        </p:txBody>
      </p:sp>
    </p:spTree>
    <p:extLst>
      <p:ext uri="{BB962C8B-B14F-4D97-AF65-F5344CB8AC3E}">
        <p14:creationId xmlns:p14="http://schemas.microsoft.com/office/powerpoint/2010/main" val="235338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402A1-8286-4983-8BCB-1C9B824AB4B6}"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8F168-558B-4047-8A88-64EF108817C6}" type="slidenum">
              <a:rPr lang="en-US" smtClean="0"/>
              <a:t>‹#›</a:t>
            </a:fld>
            <a:endParaRPr lang="en-US"/>
          </a:p>
        </p:txBody>
      </p:sp>
    </p:spTree>
    <p:extLst>
      <p:ext uri="{BB962C8B-B14F-4D97-AF65-F5344CB8AC3E}">
        <p14:creationId xmlns:p14="http://schemas.microsoft.com/office/powerpoint/2010/main" val="108473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402A1-8286-4983-8BCB-1C9B824AB4B6}"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8F168-558B-4047-8A88-64EF108817C6}" type="slidenum">
              <a:rPr lang="en-US" smtClean="0"/>
              <a:t>‹#›</a:t>
            </a:fld>
            <a:endParaRPr lang="en-US"/>
          </a:p>
        </p:txBody>
      </p:sp>
    </p:spTree>
    <p:extLst>
      <p:ext uri="{BB962C8B-B14F-4D97-AF65-F5344CB8AC3E}">
        <p14:creationId xmlns:p14="http://schemas.microsoft.com/office/powerpoint/2010/main" val="153549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B402A1-8286-4983-8BCB-1C9B824AB4B6}"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8F168-558B-4047-8A88-64EF108817C6}" type="slidenum">
              <a:rPr lang="en-US" smtClean="0"/>
              <a:t>‹#›</a:t>
            </a:fld>
            <a:endParaRPr lang="en-US"/>
          </a:p>
        </p:txBody>
      </p:sp>
    </p:spTree>
    <p:extLst>
      <p:ext uri="{BB962C8B-B14F-4D97-AF65-F5344CB8AC3E}">
        <p14:creationId xmlns:p14="http://schemas.microsoft.com/office/powerpoint/2010/main" val="419728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B402A1-8286-4983-8BCB-1C9B824AB4B6}"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8F168-558B-4047-8A88-64EF108817C6}" type="slidenum">
              <a:rPr lang="en-US" smtClean="0"/>
              <a:t>‹#›</a:t>
            </a:fld>
            <a:endParaRPr lang="en-US"/>
          </a:p>
        </p:txBody>
      </p:sp>
    </p:spTree>
    <p:extLst>
      <p:ext uri="{BB962C8B-B14F-4D97-AF65-F5344CB8AC3E}">
        <p14:creationId xmlns:p14="http://schemas.microsoft.com/office/powerpoint/2010/main" val="4091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B402A1-8286-4983-8BCB-1C9B824AB4B6}"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F8F168-558B-4047-8A88-64EF108817C6}" type="slidenum">
              <a:rPr lang="en-US" smtClean="0"/>
              <a:t>‹#›</a:t>
            </a:fld>
            <a:endParaRPr lang="en-US"/>
          </a:p>
        </p:txBody>
      </p:sp>
    </p:spTree>
    <p:extLst>
      <p:ext uri="{BB962C8B-B14F-4D97-AF65-F5344CB8AC3E}">
        <p14:creationId xmlns:p14="http://schemas.microsoft.com/office/powerpoint/2010/main" val="141792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B402A1-8286-4983-8BCB-1C9B824AB4B6}"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F8F168-558B-4047-8A88-64EF108817C6}" type="slidenum">
              <a:rPr lang="en-US" smtClean="0"/>
              <a:t>‹#›</a:t>
            </a:fld>
            <a:endParaRPr lang="en-US"/>
          </a:p>
        </p:txBody>
      </p:sp>
    </p:spTree>
    <p:extLst>
      <p:ext uri="{BB962C8B-B14F-4D97-AF65-F5344CB8AC3E}">
        <p14:creationId xmlns:p14="http://schemas.microsoft.com/office/powerpoint/2010/main" val="211065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402A1-8286-4983-8BCB-1C9B824AB4B6}"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F8F168-558B-4047-8A88-64EF108817C6}" type="slidenum">
              <a:rPr lang="en-US" smtClean="0"/>
              <a:t>‹#›</a:t>
            </a:fld>
            <a:endParaRPr lang="en-US"/>
          </a:p>
        </p:txBody>
      </p:sp>
    </p:spTree>
    <p:extLst>
      <p:ext uri="{BB962C8B-B14F-4D97-AF65-F5344CB8AC3E}">
        <p14:creationId xmlns:p14="http://schemas.microsoft.com/office/powerpoint/2010/main" val="342745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402A1-8286-4983-8BCB-1C9B824AB4B6}"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8F168-558B-4047-8A88-64EF108817C6}" type="slidenum">
              <a:rPr lang="en-US" smtClean="0"/>
              <a:t>‹#›</a:t>
            </a:fld>
            <a:endParaRPr lang="en-US"/>
          </a:p>
        </p:txBody>
      </p:sp>
    </p:spTree>
    <p:extLst>
      <p:ext uri="{BB962C8B-B14F-4D97-AF65-F5344CB8AC3E}">
        <p14:creationId xmlns:p14="http://schemas.microsoft.com/office/powerpoint/2010/main" val="70179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402A1-8286-4983-8BCB-1C9B824AB4B6}"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8F168-558B-4047-8A88-64EF108817C6}" type="slidenum">
              <a:rPr lang="en-US" smtClean="0"/>
              <a:t>‹#›</a:t>
            </a:fld>
            <a:endParaRPr lang="en-US"/>
          </a:p>
        </p:txBody>
      </p:sp>
    </p:spTree>
    <p:extLst>
      <p:ext uri="{BB962C8B-B14F-4D97-AF65-F5344CB8AC3E}">
        <p14:creationId xmlns:p14="http://schemas.microsoft.com/office/powerpoint/2010/main" val="267339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402A1-8286-4983-8BCB-1C9B824AB4B6}"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8F168-558B-4047-8A88-64EF108817C6}" type="slidenum">
              <a:rPr lang="en-US" smtClean="0"/>
              <a:t>‹#›</a:t>
            </a:fld>
            <a:endParaRPr lang="en-US"/>
          </a:p>
        </p:txBody>
      </p:sp>
    </p:spTree>
    <p:extLst>
      <p:ext uri="{BB962C8B-B14F-4D97-AF65-F5344CB8AC3E}">
        <p14:creationId xmlns:p14="http://schemas.microsoft.com/office/powerpoint/2010/main" val="2629745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u="sng" dirty="0"/>
              <a:t>What Marketers Know</a:t>
            </a:r>
            <a:r>
              <a:rPr lang="en-US" b="1" dirty="0"/>
              <a:t/>
            </a:r>
            <a:br>
              <a:rPr lang="en-US" b="1" dirty="0"/>
            </a:br>
            <a:endParaRPr lang="en-US" dirty="0"/>
          </a:p>
        </p:txBody>
      </p:sp>
      <p:sp>
        <p:nvSpPr>
          <p:cNvPr id="3" name="Subtitle 2"/>
          <p:cNvSpPr>
            <a:spLocks noGrp="1"/>
          </p:cNvSpPr>
          <p:nvPr>
            <p:ph type="subTitle" idx="1"/>
          </p:nvPr>
        </p:nvSpPr>
        <p:spPr>
          <a:xfrm>
            <a:off x="1524000" y="2929685"/>
            <a:ext cx="9144000" cy="1655762"/>
          </a:xfrm>
        </p:spPr>
        <p:txBody>
          <a:bodyPr/>
          <a:lstStyle/>
          <a:p>
            <a:r>
              <a:rPr lang="en-US" dirty="0"/>
              <a:t>seventeen general “rules” of food merchandising that supermarkets use to enhance profits</a:t>
            </a:r>
          </a:p>
        </p:txBody>
      </p:sp>
      <p:pic>
        <p:nvPicPr>
          <p:cNvPr id="1026" name="Picture 2" descr="Résultats de recherche d'images pour « food marketing supermarket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7149" y="3835914"/>
            <a:ext cx="3793004" cy="237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490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9.  LOCATION, LOCATION, LOCATION</a:t>
            </a:r>
            <a:endParaRPr lang="en-US" dirty="0"/>
          </a:p>
        </p:txBody>
      </p:sp>
      <p:sp>
        <p:nvSpPr>
          <p:cNvPr id="3" name="Content Placeholder 2"/>
          <p:cNvSpPr>
            <a:spLocks noGrp="1"/>
          </p:cNvSpPr>
          <p:nvPr>
            <p:ph idx="1"/>
          </p:nvPr>
        </p:nvSpPr>
        <p:spPr/>
        <p:txBody>
          <a:bodyPr/>
          <a:lstStyle/>
          <a:p>
            <a:r>
              <a:rPr lang="en-US" dirty="0"/>
              <a:t>Marketers experiment constantly with shelf positions.  One experiment increased sales of large jars of applesauce 500% by moving them from near the floor up to eye level.   Marketers find the best possible location to maximize the profits for each square foot of shelf space.</a:t>
            </a:r>
          </a:p>
        </p:txBody>
      </p:sp>
      <p:pic>
        <p:nvPicPr>
          <p:cNvPr id="10242" name="Picture 2" descr="Résultats de recherche d'images pour « apple sauce at grocery store eye leve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225" y="3406775"/>
            <a:ext cx="3619500" cy="277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755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10.  SHOPPERS DON’T KNOW PRICES</a:t>
            </a:r>
            <a:r>
              <a:rPr lang="en-US" dirty="0"/>
              <a:t/>
            </a:r>
            <a:br>
              <a:rPr lang="en-US" dirty="0"/>
            </a:br>
            <a:endParaRPr lang="en-US" dirty="0"/>
          </a:p>
        </p:txBody>
      </p:sp>
      <p:sp>
        <p:nvSpPr>
          <p:cNvPr id="3" name="Content Placeholder 2"/>
          <p:cNvSpPr>
            <a:spLocks noGrp="1"/>
          </p:cNvSpPr>
          <p:nvPr>
            <p:ph idx="1"/>
          </p:nvPr>
        </p:nvSpPr>
        <p:spPr>
          <a:xfrm>
            <a:off x="838200" y="1330325"/>
            <a:ext cx="10515600" cy="2251075"/>
          </a:xfrm>
        </p:spPr>
        <p:txBody>
          <a:bodyPr/>
          <a:lstStyle/>
          <a:p>
            <a:r>
              <a:rPr lang="en-US" dirty="0"/>
              <a:t>Sale items build traffic and help draw attention to higher profit impulse buys.  Shoppers are familiar with prices of items they buy frequently, but not most of the thousands of other foods.  A large sign with the price and words such as “special” or “special value” will increase sales even though the price is not a reduction.  </a:t>
            </a:r>
          </a:p>
          <a:p>
            <a:endParaRPr lang="en-US" dirty="0"/>
          </a:p>
        </p:txBody>
      </p:sp>
      <p:pic>
        <p:nvPicPr>
          <p:cNvPr id="11268" name="Picture 4" descr="Résultats de recherche d'images pour « special grocery sto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24" y="3314700"/>
            <a:ext cx="2867025" cy="328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1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11.  FAST TURNOVER WINS OVER HIGH PROFIT</a:t>
            </a:r>
            <a:endParaRPr lang="en-US" dirty="0"/>
          </a:p>
        </p:txBody>
      </p:sp>
      <p:sp>
        <p:nvSpPr>
          <p:cNvPr id="3" name="Content Placeholder 2"/>
          <p:cNvSpPr>
            <a:spLocks noGrp="1"/>
          </p:cNvSpPr>
          <p:nvPr>
            <p:ph idx="1"/>
          </p:nvPr>
        </p:nvSpPr>
        <p:spPr>
          <a:xfrm>
            <a:off x="838200" y="1501775"/>
            <a:ext cx="10515600" cy="2460625"/>
          </a:xfrm>
        </p:spPr>
        <p:txBody>
          <a:bodyPr/>
          <a:lstStyle/>
          <a:p>
            <a:r>
              <a:rPr lang="en-US" dirty="0"/>
              <a:t>Supermarkets depend on volume and a fast turnover.</a:t>
            </a:r>
          </a:p>
          <a:p>
            <a:r>
              <a:rPr lang="en-US" dirty="0"/>
              <a:t>Stores use mixed-margin pricing.  That means the mix of sale and non-sale items remains steady.  </a:t>
            </a:r>
          </a:p>
          <a:p>
            <a:r>
              <a:rPr lang="en-US" dirty="0"/>
              <a:t>The grocery business operates on narrow profit margins.  A saying in the grocery business is “better a fast nickel than a slow dime.”  </a:t>
            </a:r>
          </a:p>
        </p:txBody>
      </p:sp>
      <p:pic>
        <p:nvPicPr>
          <p:cNvPr id="12290" name="Picture 2" descr="Résultats de recherche d'images pour « supermarket turn over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6763" y="3825875"/>
            <a:ext cx="5121262" cy="287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29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12.  UNIT PRICES ARE A SHOPPERS FRIEND</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Unit pricing allows shoppers to compare prices among different brands or sizes.  </a:t>
            </a:r>
          </a:p>
        </p:txBody>
      </p:sp>
      <p:pic>
        <p:nvPicPr>
          <p:cNvPr id="13314" name="Picture 2" descr="Résultats de recherche d'images pour « unit pric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390" y="2967038"/>
            <a:ext cx="5329219"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82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13.  SLOW DOWN SHOPPERS</a:t>
            </a:r>
            <a:r>
              <a:rPr lang="en-US" dirty="0"/>
              <a:t/>
            </a:r>
            <a:br>
              <a:rPr lang="en-US" dirty="0"/>
            </a:br>
            <a:endParaRPr lang="en-US" dirty="0"/>
          </a:p>
        </p:txBody>
      </p:sp>
      <p:sp>
        <p:nvSpPr>
          <p:cNvPr id="3" name="Content Placeholder 2"/>
          <p:cNvSpPr>
            <a:spLocks noGrp="1"/>
          </p:cNvSpPr>
          <p:nvPr>
            <p:ph idx="1"/>
          </p:nvPr>
        </p:nvSpPr>
        <p:spPr>
          <a:xfrm>
            <a:off x="838200" y="1177925"/>
            <a:ext cx="10515600" cy="2136775"/>
          </a:xfrm>
        </p:spPr>
        <p:txBody>
          <a:bodyPr/>
          <a:lstStyle/>
          <a:p>
            <a:r>
              <a:rPr lang="en-US" dirty="0"/>
              <a:t>Special displays, often at the ends of aisles, keep getting in the way.  That's how they work, by grabbing attention and slowing shoppers.  Special displays slow shoppers so they don’t rush past merchandising offers.  Displays that seem to block your way while shopping are often just that — blockers designed to slow traffic.</a:t>
            </a:r>
          </a:p>
        </p:txBody>
      </p:sp>
      <p:pic>
        <p:nvPicPr>
          <p:cNvPr id="14338" name="Picture 2" descr="Résultats de recherche d'images pour « special display end of ais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0" y="3314700"/>
            <a:ext cx="4572000" cy="313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180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14.  MAKE THE PAST OF </a:t>
            </a:r>
            <a:r>
              <a:rPr lang="en-US" b="1" i="1" dirty="0"/>
              <a:t>LEAST </a:t>
            </a:r>
            <a:r>
              <a:rPr lang="en-US" b="1" dirty="0"/>
              <a:t>RESISTANCE THE </a:t>
            </a:r>
            <a:r>
              <a:rPr lang="en-US" b="1" i="1" dirty="0"/>
              <a:t>MOST</a:t>
            </a:r>
            <a:r>
              <a:rPr lang="en-US" b="1" dirty="0"/>
              <a:t> PROFITABLE</a:t>
            </a:r>
            <a:endParaRPr lang="en-US" dirty="0"/>
          </a:p>
        </p:txBody>
      </p:sp>
      <p:sp>
        <p:nvSpPr>
          <p:cNvPr id="3" name="Content Placeholder 2"/>
          <p:cNvSpPr>
            <a:spLocks noGrp="1"/>
          </p:cNvSpPr>
          <p:nvPr>
            <p:ph idx="1"/>
          </p:nvPr>
        </p:nvSpPr>
        <p:spPr/>
        <p:txBody>
          <a:bodyPr/>
          <a:lstStyle/>
          <a:p>
            <a:r>
              <a:rPr lang="en-US" dirty="0"/>
              <a:t>Even bargain hunting shoppers will often follow the path of least resistance.  Hundreds of non-food items from film to batteries are sold at higher than average prices in supermarkets.</a:t>
            </a:r>
          </a:p>
        </p:txBody>
      </p:sp>
      <p:pic>
        <p:nvPicPr>
          <p:cNvPr id="15362" name="Picture 2" descr="Résultats de recherche d'images pour « batter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925" y="3298507"/>
            <a:ext cx="4797425" cy="287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924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15.  OFTEN THE PACKAGE IS THE PRODUCT</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Sometimes the package costs more than what is inside.  Marketers do not view packages as containers for food.  They know that a </a:t>
            </a:r>
            <a:r>
              <a:rPr lang="en-US" dirty="0"/>
              <a:t>package can actually be the main reason people buy the product.</a:t>
            </a:r>
          </a:p>
          <a:p>
            <a:endParaRPr lang="en-US" dirty="0"/>
          </a:p>
        </p:txBody>
      </p:sp>
      <p:sp>
        <p:nvSpPr>
          <p:cNvPr id="4" name="AutoShape 2" descr="Résultats de recherche d'images pour « ferrero roche bunny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Résultats de recherche d'images pour « ferrero roche bunny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0" name="Picture 6" descr="Résultats de recherche d'images pour « ferrero roche bunn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275" y="3527424"/>
            <a:ext cx="3330575" cy="333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419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16.  CUSTOMER INFORMATION IS VALUABLE</a:t>
            </a:r>
            <a:r>
              <a:rPr lang="en-US" dirty="0"/>
              <a:t/>
            </a:r>
            <a:br>
              <a:rPr lang="en-US" dirty="0"/>
            </a:br>
            <a:endParaRPr lang="en-US" dirty="0"/>
          </a:p>
        </p:txBody>
      </p:sp>
      <p:sp>
        <p:nvSpPr>
          <p:cNvPr id="3" name="Content Placeholder 2"/>
          <p:cNvSpPr>
            <a:spLocks noGrp="1"/>
          </p:cNvSpPr>
          <p:nvPr>
            <p:ph idx="1"/>
          </p:nvPr>
        </p:nvSpPr>
        <p:spPr>
          <a:xfrm>
            <a:off x="838200" y="1177925"/>
            <a:ext cx="10515600" cy="1965325"/>
          </a:xfrm>
        </p:spPr>
        <p:txBody>
          <a:bodyPr/>
          <a:lstStyle/>
          <a:p>
            <a:r>
              <a:rPr lang="en-US" dirty="0"/>
              <a:t>A loyalty card program does not lower prices for shoppers, but it does give the store information about buying habits.  Customer information is a critical selling tool. Stores use the data gathered with these cards to control inventory and create targeted promotions.</a:t>
            </a:r>
          </a:p>
          <a:p>
            <a:endParaRPr lang="en-US" dirty="0"/>
          </a:p>
        </p:txBody>
      </p:sp>
      <p:pic>
        <p:nvPicPr>
          <p:cNvPr id="17410" name="Picture 2" descr="Résultats de recherche d'images pour « optimum car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575" y="3760787"/>
            <a:ext cx="38100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035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17.  SHOPPERS CAN WIN</a:t>
            </a:r>
            <a:endParaRPr lang="en-US" dirty="0"/>
          </a:p>
        </p:txBody>
      </p:sp>
      <p:sp>
        <p:nvSpPr>
          <p:cNvPr id="3" name="Content Placeholder 2"/>
          <p:cNvSpPr>
            <a:spLocks noGrp="1"/>
          </p:cNvSpPr>
          <p:nvPr>
            <p:ph idx="1"/>
          </p:nvPr>
        </p:nvSpPr>
        <p:spPr/>
        <p:txBody>
          <a:bodyPr/>
          <a:lstStyle/>
          <a:p>
            <a:r>
              <a:rPr lang="en-US" dirty="0"/>
              <a:t>Hundreds of little moves help grocers win the game.  But if you understand some of “what marketers know” about how food is merchandised, you </a:t>
            </a:r>
            <a:r>
              <a:rPr lang="en-US" b="1" dirty="0"/>
              <a:t>will</a:t>
            </a:r>
            <a:r>
              <a:rPr lang="en-US" dirty="0"/>
              <a:t> make better choices and win the game.  </a:t>
            </a:r>
          </a:p>
        </p:txBody>
      </p:sp>
      <p:pic>
        <p:nvPicPr>
          <p:cNvPr id="18434" name="Picture 2" descr="Résultats de recherche d'images pour « grocery store market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0825" y="34544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04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TIME = MONEY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The more time shoppers spend in a store, the more they buy.  A basic tactic of the grocery game is to keep the customer shopping for as long as possible.  </a:t>
            </a:r>
          </a:p>
        </p:txBody>
      </p:sp>
      <p:pic>
        <p:nvPicPr>
          <p:cNvPr id="2050" name="Picture 2" descr="Résultats de recherche d'images pour « food marketing supermarke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075" y="2887577"/>
            <a:ext cx="5387975" cy="358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152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BARGAIN HUNTERS SPEND MORE </a:t>
            </a:r>
            <a:endParaRPr lang="en-US" dirty="0"/>
          </a:p>
        </p:txBody>
      </p:sp>
      <p:sp>
        <p:nvSpPr>
          <p:cNvPr id="3" name="Content Placeholder 2"/>
          <p:cNvSpPr>
            <a:spLocks noGrp="1"/>
          </p:cNvSpPr>
          <p:nvPr>
            <p:ph idx="1"/>
          </p:nvPr>
        </p:nvSpPr>
        <p:spPr/>
        <p:txBody>
          <a:bodyPr/>
          <a:lstStyle/>
          <a:p>
            <a:r>
              <a:rPr lang="en-US" dirty="0"/>
              <a:t>People intent on finding “bargains” so they can “save money” often spend more than casual shoppers. So a shopping environment that appears loaded with “bargains” tends to increase sales.  </a:t>
            </a:r>
          </a:p>
          <a:p>
            <a:r>
              <a:rPr lang="en-US" dirty="0"/>
              <a:t>Coupon clippers and bargain hunters typically invest so much time and energy in shopping that they have to spend enough to “justify” their efforts.</a:t>
            </a:r>
          </a:p>
          <a:p>
            <a:endParaRPr lang="en-US" dirty="0"/>
          </a:p>
        </p:txBody>
      </p:sp>
      <p:pic>
        <p:nvPicPr>
          <p:cNvPr id="3074" name="Picture 2" descr="Résultats de recherche d'images pour « bargains grocer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75" y="4155016"/>
            <a:ext cx="3635375" cy="2423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419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LOOKS SELL</a:t>
            </a:r>
            <a:endParaRPr lang="en-US" dirty="0"/>
          </a:p>
        </p:txBody>
      </p:sp>
      <p:sp>
        <p:nvSpPr>
          <p:cNvPr id="3" name="Content Placeholder 2"/>
          <p:cNvSpPr>
            <a:spLocks noGrp="1"/>
          </p:cNvSpPr>
          <p:nvPr>
            <p:ph idx="1"/>
          </p:nvPr>
        </p:nvSpPr>
        <p:spPr/>
        <p:txBody>
          <a:bodyPr/>
          <a:lstStyle/>
          <a:p>
            <a:r>
              <a:rPr lang="en-US" dirty="0"/>
              <a:t>What’s the best way to sell more produce?  A huge, colorful display works great; even better than a modest price cut.  A shiny, huge, bright red apple will sell faster than a more “homely” looking fruit that tastes better.</a:t>
            </a:r>
          </a:p>
          <a:p>
            <a:endParaRPr lang="en-US" dirty="0"/>
          </a:p>
        </p:txBody>
      </p:sp>
      <p:pic>
        <p:nvPicPr>
          <p:cNvPr id="4098" name="Picture 2" descr="Résultats de recherche d'images pour « grocery store displa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575" y="3236383"/>
            <a:ext cx="2435225" cy="324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953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CONVENIENCE IS A PRODUCT</a:t>
            </a:r>
            <a:endParaRPr lang="en-US" dirty="0"/>
          </a:p>
        </p:txBody>
      </p:sp>
      <p:sp>
        <p:nvSpPr>
          <p:cNvPr id="3" name="Content Placeholder 2"/>
          <p:cNvSpPr>
            <a:spLocks noGrp="1"/>
          </p:cNvSpPr>
          <p:nvPr>
            <p:ph idx="1"/>
          </p:nvPr>
        </p:nvSpPr>
        <p:spPr/>
        <p:txBody>
          <a:bodyPr/>
          <a:lstStyle/>
          <a:p>
            <a:r>
              <a:rPr lang="en-US" dirty="0"/>
              <a:t>Convenience sells.  Much of a shopper’s grocery bill pays for processing that makes the food easier to serve at home.  Shoppers view even the smallest time saver as added value and are willing to pay for it.</a:t>
            </a:r>
          </a:p>
        </p:txBody>
      </p:sp>
      <p:pic>
        <p:nvPicPr>
          <p:cNvPr id="5122" name="Picture 2" descr="Résultats de recherche d'images pour « roast chicken pre cook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024" y="3106870"/>
            <a:ext cx="2339976" cy="337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79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THE PERIMETER IS FOR PROFITS</a:t>
            </a:r>
            <a:endParaRPr lang="en-US" dirty="0"/>
          </a:p>
        </p:txBody>
      </p:sp>
      <p:sp>
        <p:nvSpPr>
          <p:cNvPr id="3" name="Content Placeholder 2"/>
          <p:cNvSpPr>
            <a:spLocks noGrp="1"/>
          </p:cNvSpPr>
          <p:nvPr>
            <p:ph idx="1"/>
          </p:nvPr>
        </p:nvSpPr>
        <p:spPr>
          <a:xfrm>
            <a:off x="838200" y="1825625"/>
            <a:ext cx="10515600" cy="1984375"/>
          </a:xfrm>
        </p:spPr>
        <p:txBody>
          <a:bodyPr>
            <a:normAutofit fontScale="92500" lnSpcReduction="20000"/>
          </a:bodyPr>
          <a:lstStyle/>
          <a:p>
            <a:r>
              <a:rPr lang="en-US" dirty="0"/>
              <a:t>The departments arranged along the outer walls of a store are often called “the power perimeter.”   Departments such as produce, dairy, meat, and a deli usually produce far more profits than the packaged goods found in the interior aisles</a:t>
            </a:r>
          </a:p>
          <a:p>
            <a:pPr marL="0" indent="0">
              <a:buNone/>
            </a:pPr>
            <a:r>
              <a:rPr lang="en-US" dirty="0"/>
              <a:t/>
            </a:r>
            <a:br>
              <a:rPr lang="en-US" dirty="0"/>
            </a:br>
            <a:endParaRPr lang="en-US" dirty="0"/>
          </a:p>
        </p:txBody>
      </p:sp>
      <p:pic>
        <p:nvPicPr>
          <p:cNvPr id="6146" name="Picture 2" descr="Résultats de recherche d'images pour « the perimeter grocery sto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24" y="3624262"/>
            <a:ext cx="6092825"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976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6. PULL SHOPPERS INTO THE STORE</a:t>
            </a:r>
            <a:endParaRPr lang="en-US" dirty="0"/>
          </a:p>
        </p:txBody>
      </p:sp>
      <p:sp>
        <p:nvSpPr>
          <p:cNvPr id="3" name="Content Placeholder 2"/>
          <p:cNvSpPr>
            <a:spLocks noGrp="1"/>
          </p:cNvSpPr>
          <p:nvPr>
            <p:ph idx="1"/>
          </p:nvPr>
        </p:nvSpPr>
        <p:spPr>
          <a:xfrm>
            <a:off x="685800" y="1330325"/>
            <a:ext cx="10515600" cy="2746375"/>
          </a:xfrm>
        </p:spPr>
        <p:txBody>
          <a:bodyPr/>
          <a:lstStyle/>
          <a:p>
            <a:r>
              <a:rPr lang="en-US" dirty="0"/>
              <a:t>Foods that appear most often on grocery lists (called “demand items”) are often placed at the rear of a store in order to use their pulling power to move shoppers past other merchandising temptations.  </a:t>
            </a:r>
            <a:r>
              <a:rPr lang="en-US" dirty="0" smtClean="0"/>
              <a:t>It </a:t>
            </a:r>
            <a:r>
              <a:rPr lang="en-US" dirty="0"/>
              <a:t>might be more convenient for a store to have milk and bread at the front of the store so some shoppers can get in and out quickly — but it would not be good merchandising.</a:t>
            </a:r>
          </a:p>
        </p:txBody>
      </p:sp>
      <p:pic>
        <p:nvPicPr>
          <p:cNvPr id="7170" name="Picture 2" descr="Résultats de recherche d'images pour « milk back of grocery sto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8" y="4076700"/>
            <a:ext cx="7548562" cy="219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154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7, MOVE SHOPPERS PAST FACINGS</a:t>
            </a:r>
            <a:r>
              <a:rPr lang="en-US" dirty="0"/>
              <a:t/>
            </a:r>
            <a:br>
              <a:rPr lang="en-US" dirty="0"/>
            </a:br>
            <a:endParaRPr lang="en-US" dirty="0"/>
          </a:p>
        </p:txBody>
      </p:sp>
      <p:sp>
        <p:nvSpPr>
          <p:cNvPr id="3" name="Content Placeholder 2"/>
          <p:cNvSpPr>
            <a:spLocks noGrp="1"/>
          </p:cNvSpPr>
          <p:nvPr>
            <p:ph idx="1"/>
          </p:nvPr>
        </p:nvSpPr>
        <p:spPr>
          <a:xfrm>
            <a:off x="838200" y="1825625"/>
            <a:ext cx="10515600" cy="2079625"/>
          </a:xfrm>
        </p:spPr>
        <p:txBody>
          <a:bodyPr>
            <a:normAutofit/>
          </a:bodyPr>
          <a:lstStyle/>
          <a:p>
            <a:r>
              <a:rPr lang="en-US" dirty="0" smtClean="0"/>
              <a:t>A </a:t>
            </a:r>
            <a:r>
              <a:rPr lang="en-US" dirty="0"/>
              <a:t>“facing” is a display of a product on a shelf “one across.”  Each facing has a column of packages behind it.  If you see the faces of three Cheerios boxes on a shelf, that is three facings.  In general, the more facings a product can display, the more it will sell.</a:t>
            </a:r>
          </a:p>
          <a:p>
            <a:endParaRPr lang="en-US" dirty="0"/>
          </a:p>
        </p:txBody>
      </p:sp>
      <p:pic>
        <p:nvPicPr>
          <p:cNvPr id="8194" name="Picture 2" descr="Résultats de recherche d'images pour « product facing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75" y="3480896"/>
            <a:ext cx="5407025" cy="309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050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8.  SHELF CONTROL WINS</a:t>
            </a:r>
            <a:endParaRPr lang="en-US" dirty="0"/>
          </a:p>
        </p:txBody>
      </p:sp>
      <p:sp>
        <p:nvSpPr>
          <p:cNvPr id="3" name="Content Placeholder 2"/>
          <p:cNvSpPr>
            <a:spLocks noGrp="1"/>
          </p:cNvSpPr>
          <p:nvPr>
            <p:ph idx="1"/>
          </p:nvPr>
        </p:nvSpPr>
        <p:spPr/>
        <p:txBody>
          <a:bodyPr/>
          <a:lstStyle/>
          <a:p>
            <a:r>
              <a:rPr lang="en-US" dirty="0"/>
              <a:t>The shelves look bright and colorful, but they are a battlefield where control for every square foot is a fight, and every percent increase in sales can be worth millions. 	Leading national supermarkets charge slotting fees to food makers as a sort of “shelf rental.”  </a:t>
            </a:r>
          </a:p>
        </p:txBody>
      </p:sp>
      <p:sp>
        <p:nvSpPr>
          <p:cNvPr id="4" name="AutoShape 2" descr="Résultats de recherche d'images pour « colourful shelf grocery stor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Résultats de recherche d'images pour « colourful shelf grocery stor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2" name="Picture 6" descr="Résultats de recherche d'images pour « colourful shelf grocery sto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975" y="3659188"/>
            <a:ext cx="3798066" cy="2652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583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914</Words>
  <Application>Microsoft Office PowerPoint</Application>
  <PresentationFormat>Widescreen</PresentationFormat>
  <Paragraphs>40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What Marketers Know </vt:lpstr>
      <vt:lpstr>1.  TIME = MONEY  </vt:lpstr>
      <vt:lpstr>2. BARGAIN HUNTERS SPEND MORE </vt:lpstr>
      <vt:lpstr>3.  LOOKS SELL</vt:lpstr>
      <vt:lpstr>4.  CONVENIENCE IS A PRODUCT</vt:lpstr>
      <vt:lpstr>5.  THE PERIMETER IS FOR PROFITS</vt:lpstr>
      <vt:lpstr>6. PULL SHOPPERS INTO THE STORE</vt:lpstr>
      <vt:lpstr>7, MOVE SHOPPERS PAST FACINGS </vt:lpstr>
      <vt:lpstr>8.  SHELF CONTROL WINS</vt:lpstr>
      <vt:lpstr>9.  LOCATION, LOCATION, LOCATION</vt:lpstr>
      <vt:lpstr>10.  SHOPPERS DON’T KNOW PRICES </vt:lpstr>
      <vt:lpstr>11.  FAST TURNOVER WINS OVER HIGH PROFIT</vt:lpstr>
      <vt:lpstr>12.  UNIT PRICES ARE A SHOPPERS FRIEND </vt:lpstr>
      <vt:lpstr>13.  SLOW DOWN SHOPPERS </vt:lpstr>
      <vt:lpstr>14.  MAKE THE PAST OF LEAST RESISTANCE THE MOST PROFITABLE</vt:lpstr>
      <vt:lpstr>15.  OFTEN THE PACKAGE IS THE PRODUCT </vt:lpstr>
      <vt:lpstr>16.  CUSTOMER INFORMATION IS VALUABLE </vt:lpstr>
      <vt:lpstr>17.  SHOPPERS CAN WIN</vt:lpstr>
    </vt:vector>
  </TitlesOfParts>
  <Company>Newfoundland and Labrador English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Marketers Know </dc:title>
  <dc:creator>Jessica Ledwell</dc:creator>
  <cp:lastModifiedBy>Jessica Ledwell</cp:lastModifiedBy>
  <cp:revision>3</cp:revision>
  <dcterms:created xsi:type="dcterms:W3CDTF">2016-10-31T16:09:04Z</dcterms:created>
  <dcterms:modified xsi:type="dcterms:W3CDTF">2016-10-31T16:21:19Z</dcterms:modified>
</cp:coreProperties>
</file>